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20-Sep-18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20-Sep-18</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20-Sep-18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20-Sep-18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7010400" cy="1470025"/>
          </a:xfrm>
        </p:spPr>
        <p:txBody>
          <a:bodyPr/>
          <a:lstStyle/>
          <a:p>
            <a:pPr algn="ctr"/>
            <a:r>
              <a:rPr lang="en-US" dirty="0" smtClean="0">
                <a:latin typeface="Times New Roman" pitchFamily="18" charset="0"/>
                <a:cs typeface="Times New Roman" pitchFamily="18" charset="0"/>
              </a:rPr>
              <a:t>Introduction to Single </a:t>
            </a:r>
            <a:r>
              <a:rPr lang="en-US"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oard </a:t>
            </a:r>
            <a:r>
              <a:rPr lang="en-US"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omputer</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819400" y="3962400"/>
            <a:ext cx="4953000" cy="1752600"/>
          </a:xfrm>
        </p:spPr>
        <p:txBody>
          <a:bodyPr>
            <a:normAutofit/>
          </a:bodyPr>
          <a:lstStyle/>
          <a:p>
            <a:r>
              <a:rPr lang="en-US" dirty="0" smtClean="0"/>
              <a:t>Dr. K. Vairamani</a:t>
            </a:r>
          </a:p>
          <a:p>
            <a:r>
              <a:rPr lang="en-US" dirty="0" smtClean="0"/>
              <a:t>Department of Electronics</a:t>
            </a:r>
          </a:p>
          <a:p>
            <a:r>
              <a:rPr lang="en-US" dirty="0" smtClean="0"/>
              <a:t>St. Joseph’s College(Autonomous),</a:t>
            </a:r>
          </a:p>
          <a:p>
            <a:r>
              <a:rPr lang="en-US" dirty="0" smtClean="0"/>
              <a:t>Tiruchirappalli-620 002.</a:t>
            </a:r>
            <a:endParaRPr lang="en-US" dirty="0"/>
          </a:p>
        </p:txBody>
      </p:sp>
      <p:pic>
        <p:nvPicPr>
          <p:cNvPr id="4" name="Picture 3"/>
          <p:cNvPicPr>
            <a:picLocks noChangeAspect="1" noChangeArrowheads="1"/>
          </p:cNvPicPr>
          <p:nvPr/>
        </p:nvPicPr>
        <p:blipFill>
          <a:blip r:embed="rId2"/>
          <a:srcRect l="2724" r="86546" b="28261"/>
          <a:stretch>
            <a:fillRect/>
          </a:stretch>
        </p:blipFill>
        <p:spPr bwMode="auto">
          <a:xfrm>
            <a:off x="0" y="0"/>
            <a:ext cx="1379743" cy="204174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dirty="0" smtClean="0">
                <a:latin typeface="Times New Roman" pitchFamily="18" charset="0"/>
                <a:cs typeface="Times New Roman" pitchFamily="18" charset="0"/>
              </a:rPr>
              <a:t>Specification of Raspberry pi 3</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219200" y="1524001"/>
          <a:ext cx="7010400" cy="4190998"/>
        </p:xfrm>
        <a:graphic>
          <a:graphicData uri="http://schemas.openxmlformats.org/drawingml/2006/table">
            <a:tbl>
              <a:tblPr/>
              <a:tblGrid>
                <a:gridCol w="1155954"/>
                <a:gridCol w="1361669"/>
                <a:gridCol w="4492777"/>
              </a:tblGrid>
              <a:tr h="283231">
                <a:tc>
                  <a:txBody>
                    <a:bodyPr/>
                    <a:lstStyle/>
                    <a:p>
                      <a:pPr marL="0" marR="0">
                        <a:lnSpc>
                          <a:spcPct val="115000"/>
                        </a:lnSpc>
                        <a:spcBef>
                          <a:spcPts val="0"/>
                        </a:spcBef>
                        <a:spcAft>
                          <a:spcPts val="0"/>
                        </a:spcAft>
                      </a:pPr>
                      <a:r>
                        <a:rPr lang="en-US" sz="1400" b="1" dirty="0" err="1">
                          <a:solidFill>
                            <a:srgbClr val="000000"/>
                          </a:solidFill>
                          <a:latin typeface="Times New Roman" pitchFamily="18" charset="0"/>
                          <a:ea typeface="Times New Roman"/>
                          <a:cs typeface="Times New Roman" pitchFamily="18" charset="0"/>
                        </a:rPr>
                        <a:t>Sl.No</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FFFFFF"/>
                          </a:solidFill>
                          <a:latin typeface="Times New Roman" pitchFamily="18" charset="0"/>
                          <a:ea typeface="Times New Roman"/>
                          <a:cs typeface="Times New Roman" pitchFamily="18" charset="0"/>
                        </a:rPr>
                        <a:t>:</a:t>
                      </a:r>
                      <a:r>
                        <a:rPr lang="en-US" sz="1400">
                          <a:solidFill>
                            <a:srgbClr val="000000"/>
                          </a:solidFill>
                          <a:latin typeface="Times New Roman" pitchFamily="18" charset="0"/>
                          <a:ea typeface="Times New Roman"/>
                          <a:cs typeface="Times New Roman" pitchFamily="18" charset="0"/>
                        </a:rPr>
                        <a:t>Component</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a:solidFill>
                            <a:srgbClr val="000000"/>
                          </a:solidFill>
                          <a:latin typeface="Times New Roman" pitchFamily="18" charset="0"/>
                          <a:ea typeface="Times New Roman"/>
                          <a:cs typeface="Times New Roman" pitchFamily="18" charset="0"/>
                        </a:rPr>
                        <a:t>Specification</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Times New Roman"/>
                          <a:cs typeface="Times New Roman" pitchFamily="18" charset="0"/>
                        </a:rPr>
                        <a:t>1</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solidFill>
                            <a:srgbClr val="000000"/>
                          </a:solidFill>
                          <a:latin typeface="Times New Roman" pitchFamily="18" charset="0"/>
                          <a:ea typeface="Times New Roman"/>
                          <a:cs typeface="Times New Roman" pitchFamily="18" charset="0"/>
                        </a:rPr>
                        <a:t>CPU</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1.2GHz 64-bit Quad-core ARMv8</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2</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SoC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Broadcom BCM2837 chipset</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64">
                <a:tc>
                  <a:txBody>
                    <a:bodyPr/>
                    <a:lstStyle/>
                    <a:p>
                      <a:pPr marL="0" marR="0">
                        <a:spcBef>
                          <a:spcPts val="0"/>
                        </a:spcBef>
                        <a:spcAft>
                          <a:spcPts val="0"/>
                        </a:spcAft>
                      </a:pPr>
                      <a:r>
                        <a:rPr lang="en-US" sz="1400" b="1">
                          <a:solidFill>
                            <a:srgbClr val="000000"/>
                          </a:solidFill>
                          <a:latin typeface="Times New Roman" pitchFamily="18" charset="0"/>
                          <a:ea typeface="Times New Roman"/>
                          <a:cs typeface="Times New Roman" pitchFamily="18" charset="0"/>
                        </a:rPr>
                        <a:t>3</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00"/>
                          </a:solidFill>
                          <a:latin typeface="Times New Roman" pitchFamily="18" charset="0"/>
                          <a:ea typeface="Times New Roman"/>
                          <a:cs typeface="Times New Roman" pitchFamily="18" charset="0"/>
                        </a:rPr>
                        <a:t>GPU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Dual-core </a:t>
                      </a:r>
                      <a:r>
                        <a:rPr lang="en-US" sz="1400" dirty="0" err="1">
                          <a:solidFill>
                            <a:srgbClr val="000000"/>
                          </a:solidFill>
                          <a:latin typeface="Times New Roman" pitchFamily="18" charset="0"/>
                          <a:ea typeface="Times New Roman"/>
                          <a:cs typeface="Times New Roman" pitchFamily="18" charset="0"/>
                        </a:rPr>
                        <a:t>VideoCore</a:t>
                      </a:r>
                      <a:r>
                        <a:rPr lang="en-US" sz="1400" dirty="0">
                          <a:solidFill>
                            <a:srgbClr val="000000"/>
                          </a:solidFill>
                          <a:latin typeface="Times New Roman" pitchFamily="18" charset="0"/>
                          <a:ea typeface="Times New Roman"/>
                          <a:cs typeface="Times New Roman" pitchFamily="18" charset="0"/>
                        </a:rPr>
                        <a:t> 4 3D</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4</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RAM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1GB LPDDR2</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693">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5</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Network</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802.11 b/g/n Wireless LAN</a:t>
                      </a:r>
                      <a:endParaRPr lang="en-US" sz="14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10/100 Ethernet port (RJ45)</a:t>
                      </a:r>
                      <a:endParaRPr lang="en-US" sz="14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Bluetooth 4.1 (Classic &amp; Low Energy)</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6</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USB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4 x USB 2.0 ports</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7</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GPIO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40 header pins</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8</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Video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latin typeface="Times New Roman" pitchFamily="18" charset="0"/>
                          <a:ea typeface="Times New Roman"/>
                          <a:cs typeface="Times New Roman" pitchFamily="18" charset="0"/>
                        </a:rPr>
                        <a:t>Full HDMI port</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9</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Audio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3.5mm jack and composite video</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10</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Camera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Camera Serial Interface (CSI)</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11</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pitchFamily="18" charset="0"/>
                          <a:ea typeface="Times New Roman"/>
                          <a:cs typeface="Times New Roman" pitchFamily="18" charset="0"/>
                        </a:rPr>
                        <a:t>Display </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Display Serial Interface (DSI)</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231">
                <a:tc>
                  <a:txBody>
                    <a:bodyPr/>
                    <a:lstStyle/>
                    <a:p>
                      <a:pPr marL="0" marR="0">
                        <a:lnSpc>
                          <a:spcPct val="115000"/>
                        </a:lnSpc>
                        <a:spcBef>
                          <a:spcPts val="0"/>
                        </a:spcBef>
                        <a:spcAft>
                          <a:spcPts val="0"/>
                        </a:spcAft>
                        <a:tabLst>
                          <a:tab pos="762000" algn="l"/>
                        </a:tabLst>
                      </a:pPr>
                      <a:r>
                        <a:rPr lang="en-US" sz="1400" b="1">
                          <a:solidFill>
                            <a:srgbClr val="000000"/>
                          </a:solidFill>
                          <a:latin typeface="Times New Roman" pitchFamily="18" charset="0"/>
                          <a:ea typeface="Times New Roman"/>
                          <a:cs typeface="Times New Roman" pitchFamily="18" charset="0"/>
                        </a:rPr>
                        <a:t>12</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762000" algn="l"/>
                        </a:tabLst>
                      </a:pPr>
                      <a:r>
                        <a:rPr lang="en-US" sz="1400" b="1">
                          <a:solidFill>
                            <a:srgbClr val="000000"/>
                          </a:solidFill>
                          <a:latin typeface="Times New Roman" pitchFamily="18" charset="0"/>
                          <a:ea typeface="Times New Roman"/>
                          <a:cs typeface="Times New Roman" pitchFamily="18" charset="0"/>
                        </a:rPr>
                        <a:t>Storage</a:t>
                      </a:r>
                      <a:endParaRPr lang="en-US" sz="14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0000"/>
                          </a:solidFill>
                          <a:latin typeface="Times New Roman" pitchFamily="18" charset="0"/>
                          <a:ea typeface="Times New Roman"/>
                          <a:cs typeface="Times New Roman" pitchFamily="18" charset="0"/>
                        </a:rPr>
                        <a:t>Micro SD card slot (push-pull)</a:t>
                      </a:r>
                      <a:endParaRPr lang="en-US" sz="14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Raspberry Pi Pinout Diagram"/>
          <p:cNvPicPr/>
          <p:nvPr/>
        </p:nvPicPr>
        <p:blipFill>
          <a:blip r:embed="rId2"/>
          <a:srcRect/>
          <a:stretch>
            <a:fillRect/>
          </a:stretch>
        </p:blipFill>
        <p:spPr bwMode="auto">
          <a:xfrm>
            <a:off x="1600200" y="834355"/>
            <a:ext cx="5943600" cy="518929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r>
              <a:rPr lang="en-US" dirty="0" smtClean="0"/>
              <a:t>Beagle Bone</a:t>
            </a:r>
            <a:endParaRPr lang="en-US" dirty="0"/>
          </a:p>
        </p:txBody>
      </p:sp>
      <p:sp>
        <p:nvSpPr>
          <p:cNvPr id="3" name="Content Placeholder 2"/>
          <p:cNvSpPr>
            <a:spLocks noGrp="1"/>
          </p:cNvSpPr>
          <p:nvPr>
            <p:ph idx="1"/>
          </p:nvPr>
        </p:nvSpPr>
        <p:spPr>
          <a:xfrm>
            <a:off x="457200" y="2133600"/>
            <a:ext cx="4114800" cy="4525963"/>
          </a:xfrm>
        </p:spPr>
        <p:txBody>
          <a:bodyPr/>
          <a:lstStyle/>
          <a:p>
            <a:r>
              <a:rPr lang="en-US" dirty="0" smtClean="0">
                <a:latin typeface="Times New Roman" pitchFamily="18" charset="0"/>
                <a:cs typeface="Times New Roman" pitchFamily="18" charset="0"/>
              </a:rPr>
              <a:t>Based upon ARM based processors from Texas Instruments, the Beagles are a bunch of single board computers aimed at open source computing. </a:t>
            </a:r>
            <a:endParaRPr lang="en-US" dirty="0">
              <a:latin typeface="Times New Roman" pitchFamily="18" charset="0"/>
              <a:cs typeface="Times New Roman" pitchFamily="18" charset="0"/>
            </a:endParaRPr>
          </a:p>
        </p:txBody>
      </p:sp>
      <p:pic>
        <p:nvPicPr>
          <p:cNvPr id="4" name="Picture 3"/>
          <p:cNvPicPr/>
          <p:nvPr/>
        </p:nvPicPr>
        <p:blipFill>
          <a:blip r:embed="rId2"/>
          <a:srcRect l="21955" t="23362" r="41667" b="6553"/>
          <a:stretch>
            <a:fillRect/>
          </a:stretch>
        </p:blipFill>
        <p:spPr bwMode="auto">
          <a:xfrm>
            <a:off x="4648200" y="2057400"/>
            <a:ext cx="4070549" cy="440909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600200" y="529891"/>
            <a:ext cx="5943600" cy="579821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6800"/>
          </a:xfrm>
        </p:spPr>
        <p:txBody>
          <a:bodyPr/>
          <a:lstStyle/>
          <a:p>
            <a:r>
              <a:rPr lang="en-US" dirty="0" smtClean="0">
                <a:latin typeface="Times New Roman" pitchFamily="18" charset="0"/>
                <a:cs typeface="Times New Roman" pitchFamily="18" charset="0"/>
              </a:rPr>
              <a:t>Beagle Bone features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l="21474" t="20228" r="39423" b="15954"/>
          <a:stretch>
            <a:fillRect/>
          </a:stretch>
        </p:blipFill>
        <p:spPr bwMode="auto">
          <a:xfrm>
            <a:off x="2133600" y="1905000"/>
            <a:ext cx="4375465" cy="40148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General overview of </a:t>
            </a:r>
            <a:r>
              <a:rPr lang="en-US" dirty="0" err="1" smtClean="0">
                <a:latin typeface="Times New Roman" pitchFamily="18" charset="0"/>
                <a:cs typeface="Times New Roman" pitchFamily="18" charset="0"/>
              </a:rPr>
              <a:t>BeagleBone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itchFamily="18" charset="0"/>
                <a:cs typeface="Times New Roman" pitchFamily="18" charset="0"/>
              </a:rPr>
              <a:t>Processor</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720MHz </a:t>
            </a:r>
            <a:r>
              <a:rPr lang="en-US" dirty="0" smtClean="0">
                <a:latin typeface="Times New Roman" pitchFamily="18" charset="0"/>
                <a:cs typeface="Times New Roman" pitchFamily="18" charset="0"/>
              </a:rPr>
              <a:t>super-scalar ARM Cortex-A8 (armv7a)</a:t>
            </a:r>
          </a:p>
          <a:p>
            <a:r>
              <a:rPr lang="en-US" dirty="0" smtClean="0">
                <a:latin typeface="Times New Roman" pitchFamily="18" charset="0"/>
                <a:cs typeface="Times New Roman" pitchFamily="18" charset="0"/>
              </a:rPr>
              <a:t>3D </a:t>
            </a:r>
            <a:r>
              <a:rPr lang="en-US" dirty="0" smtClean="0">
                <a:latin typeface="Times New Roman" pitchFamily="18" charset="0"/>
                <a:cs typeface="Times New Roman" pitchFamily="18" charset="0"/>
              </a:rPr>
              <a:t>graphics accelerator ARM Cortex-M3 for power management</a:t>
            </a:r>
          </a:p>
          <a:p>
            <a:r>
              <a:rPr lang="en-US" dirty="0" smtClean="0">
                <a:latin typeface="Times New Roman" pitchFamily="18" charset="0"/>
                <a:cs typeface="Times New Roman" pitchFamily="18" charset="0"/>
              </a:rPr>
              <a:t>2x </a:t>
            </a:r>
            <a:r>
              <a:rPr lang="en-US" dirty="0" smtClean="0">
                <a:latin typeface="Times New Roman" pitchFamily="18" charset="0"/>
                <a:cs typeface="Times New Roman" pitchFamily="18" charset="0"/>
              </a:rPr>
              <a:t>Programmable </a:t>
            </a:r>
            <a:r>
              <a:rPr lang="en-US" dirty="0" err="1" smtClean="0">
                <a:latin typeface="Times New Roman" pitchFamily="18" charset="0"/>
                <a:cs typeface="Times New Roman" pitchFamily="18" charset="0"/>
              </a:rPr>
              <a:t>Realtime</a:t>
            </a:r>
            <a:r>
              <a:rPr lang="en-US" dirty="0" smtClean="0">
                <a:latin typeface="Times New Roman" pitchFamily="18" charset="0"/>
                <a:cs typeface="Times New Roman" pitchFamily="18" charset="0"/>
              </a:rPr>
              <a:t> Unit 32-bit RISC CPUs</a:t>
            </a:r>
          </a:p>
          <a:p>
            <a:r>
              <a:rPr lang="en-US" dirty="0" smtClean="0">
                <a:latin typeface="Times New Roman" pitchFamily="18" charset="0"/>
                <a:cs typeface="Times New Roman" pitchFamily="18" charset="0"/>
              </a:rPr>
              <a:t>Connectivity</a:t>
            </a:r>
          </a:p>
          <a:p>
            <a:r>
              <a:rPr lang="en-US" dirty="0" smtClean="0">
                <a:latin typeface="Times New Roman" pitchFamily="18" charset="0"/>
                <a:cs typeface="Times New Roman" pitchFamily="18" charset="0"/>
              </a:rPr>
              <a:t>USB </a:t>
            </a:r>
            <a:r>
              <a:rPr lang="en-US" dirty="0" smtClean="0">
                <a:latin typeface="Times New Roman" pitchFamily="18" charset="0"/>
                <a:cs typeface="Times New Roman" pitchFamily="18" charset="0"/>
              </a:rPr>
              <a:t>client: power, debug and device</a:t>
            </a:r>
          </a:p>
          <a:p>
            <a:r>
              <a:rPr lang="en-US" dirty="0" smtClean="0">
                <a:latin typeface="Times New Roman" pitchFamily="18" charset="0"/>
                <a:cs typeface="Times New Roman" pitchFamily="18" charset="0"/>
              </a:rPr>
              <a:t>USB </a:t>
            </a:r>
            <a:r>
              <a:rPr lang="en-US" dirty="0" smtClean="0">
                <a:latin typeface="Times New Roman" pitchFamily="18" charset="0"/>
                <a:cs typeface="Times New Roman" pitchFamily="18" charset="0"/>
              </a:rPr>
              <a:t>host</a:t>
            </a:r>
          </a:p>
          <a:p>
            <a:r>
              <a:rPr lang="en-US" dirty="0" smtClean="0">
                <a:latin typeface="Times New Roman" pitchFamily="18" charset="0"/>
                <a:cs typeface="Times New Roman" pitchFamily="18" charset="0"/>
              </a:rPr>
              <a:t>Ethernet</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2x </a:t>
            </a:r>
            <a:r>
              <a:rPr lang="en-US" dirty="0" smtClean="0">
                <a:latin typeface="Times New Roman" pitchFamily="18" charset="0"/>
                <a:cs typeface="Times New Roman" pitchFamily="18" charset="0"/>
              </a:rPr>
              <a:t>46 pin headers 2x I2C, 5x UART, I2S, SPI, CAN, 66x 3.3V GPIO, 7x ADC</a:t>
            </a:r>
          </a:p>
          <a:p>
            <a:r>
              <a:rPr lang="en-US" dirty="0" smtClean="0">
                <a:latin typeface="Times New Roman" pitchFamily="18" charset="0"/>
                <a:cs typeface="Times New Roman" pitchFamily="18" charset="0"/>
              </a:rPr>
              <a:t>Software</a:t>
            </a:r>
          </a:p>
          <a:p>
            <a:r>
              <a:rPr lang="en-US" dirty="0" smtClean="0">
                <a:latin typeface="Times New Roman" pitchFamily="18" charset="0"/>
                <a:cs typeface="Times New Roman" pitchFamily="18" charset="0"/>
              </a:rPr>
              <a:t>4GB </a:t>
            </a:r>
            <a:r>
              <a:rPr lang="en-US" dirty="0" smtClean="0">
                <a:latin typeface="Times New Roman" pitchFamily="18" charset="0"/>
                <a:cs typeface="Times New Roman" pitchFamily="18" charset="0"/>
              </a:rPr>
              <a:t>microSD card with Angstrom </a:t>
            </a:r>
            <a:r>
              <a:rPr lang="en-US" dirty="0" smtClean="0">
                <a:latin typeface="Times New Roman" pitchFamily="18" charset="0"/>
                <a:cs typeface="Times New Roman" pitchFamily="18" charset="0"/>
              </a:rPr>
              <a:t>Distribution</a:t>
            </a:r>
          </a:p>
          <a:p>
            <a:r>
              <a:rPr lang="en-US" dirty="0" smtClean="0">
                <a:latin typeface="Times New Roman" pitchFamily="18" charset="0"/>
                <a:cs typeface="Times New Roman" pitchFamily="18" charset="0"/>
              </a:rPr>
              <a:t>Cloud9 </a:t>
            </a:r>
            <a:r>
              <a:rPr lang="en-US" dirty="0" smtClean="0">
                <a:latin typeface="Times New Roman" pitchFamily="18" charset="0"/>
                <a:cs typeface="Times New Roman" pitchFamily="18" charset="0"/>
              </a:rPr>
              <a:t>IDE on Node.JS with </a:t>
            </a:r>
            <a:r>
              <a:rPr lang="en-US" dirty="0" err="1" smtClean="0">
                <a:latin typeface="Times New Roman" pitchFamily="18" charset="0"/>
                <a:cs typeface="Times New Roman" pitchFamily="18" charset="0"/>
              </a:rPr>
              <a:t>Bonescript</a:t>
            </a:r>
            <a:r>
              <a:rPr lang="en-US" dirty="0" smtClean="0">
                <a:latin typeface="Times New Roman" pitchFamily="18" charset="0"/>
                <a:cs typeface="Times New Roman" pitchFamily="18" charset="0"/>
              </a:rPr>
              <a:t> library</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362200"/>
            <a:ext cx="3581400" cy="1143000"/>
          </a:xfrm>
        </p:spPr>
        <p:txBody>
          <a:bodyPr/>
          <a:lstStyle/>
          <a:p>
            <a:pPr algn="ctr"/>
            <a:r>
              <a:rPr lang="en-US" dirty="0" smtClean="0">
                <a:latin typeface="Times New Roman" pitchFamily="18" charset="0"/>
                <a:cs typeface="Times New Roman" pitchFamily="18" charset="0"/>
              </a:rPr>
              <a:t>Thank You</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Agenda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Introduction to Single board computers</a:t>
            </a:r>
          </a:p>
          <a:p>
            <a:r>
              <a:rPr lang="en-US" dirty="0" smtClean="0"/>
              <a:t>Need for single board computers</a:t>
            </a:r>
          </a:p>
          <a:p>
            <a:r>
              <a:rPr lang="en-US" dirty="0" smtClean="0"/>
              <a:t>Embedded OS</a:t>
            </a:r>
          </a:p>
          <a:p>
            <a:r>
              <a:rPr lang="en-US" dirty="0" smtClean="0"/>
              <a:t>How to choose single board computers</a:t>
            </a:r>
          </a:p>
          <a:p>
            <a:r>
              <a:rPr lang="en-US" dirty="0" smtClean="0"/>
              <a:t>Raspberry pi</a:t>
            </a:r>
          </a:p>
          <a:p>
            <a:r>
              <a:rPr lang="en-US" dirty="0" smtClean="0"/>
              <a:t>Beagle Bone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What are single board computers?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It’s a computer in a single board.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On the board, we have a processor and all other necessary peripherals and circuitry as well.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nboard </a:t>
            </a:r>
            <a:r>
              <a:rPr lang="en-US" dirty="0" smtClean="0">
                <a:latin typeface="Times New Roman" pitchFamily="18" charset="0"/>
                <a:cs typeface="Times New Roman" pitchFamily="18" charset="0"/>
              </a:rPr>
              <a:t>RAM, ROM, flash storage, AV ports, Ethernet port, etc. This means that one board is sufficient to act as a full-fledged computer.</a:t>
            </a:r>
            <a:endParaRPr lang="en-US"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Being lightweight and specific, they have found huge application in </a:t>
            </a:r>
            <a:r>
              <a:rPr lang="en-US" dirty="0" err="1" smtClean="0">
                <a:latin typeface="Times New Roman" pitchFamily="18" charset="0"/>
                <a:cs typeface="Times New Roman" pitchFamily="18" charset="0"/>
              </a:rPr>
              <a:t>smartphones</a:t>
            </a:r>
            <a:r>
              <a:rPr lang="en-US" dirty="0" smtClean="0">
                <a:latin typeface="Times New Roman" pitchFamily="18" charset="0"/>
                <a:cs typeface="Times New Roman" pitchFamily="18" charset="0"/>
              </a:rPr>
              <a:t>, tablets and other consumer products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Based </a:t>
            </a:r>
            <a:r>
              <a:rPr lang="en-US" dirty="0" smtClean="0">
                <a:latin typeface="Times New Roman" pitchFamily="18" charset="0"/>
                <a:cs typeface="Times New Roman" pitchFamily="18" charset="0"/>
              </a:rPr>
              <a:t>upon a unique architecture like ARM, Intel x86 or other custom architectures, give whopping performances like 1.2 GHz clock frequency, etc</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When </a:t>
            </a:r>
            <a:r>
              <a:rPr lang="en-US" dirty="0" smtClean="0">
                <a:latin typeface="Times New Roman" pitchFamily="18" charset="0"/>
                <a:cs typeface="Times New Roman" pitchFamily="18" charset="0"/>
              </a:rPr>
              <a:t>combined with 1GB DDR3 RAM, 2GB Flash storage, HDMI/AV port, USB ports, LAN ports, etc. on the same board, it becomes a single board computer.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we need them</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Portability being one of the major features.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You </a:t>
            </a:r>
            <a:r>
              <a:rPr lang="en-US" dirty="0" smtClean="0">
                <a:latin typeface="Times New Roman" pitchFamily="18" charset="0"/>
                <a:cs typeface="Times New Roman" pitchFamily="18" charset="0"/>
              </a:rPr>
              <a:t>can carry around a small computer like your </a:t>
            </a:r>
            <a:r>
              <a:rPr lang="en-US" dirty="0" err="1" smtClean="0">
                <a:latin typeface="Times New Roman" pitchFamily="18" charset="0"/>
                <a:cs typeface="Times New Roman" pitchFamily="18" charset="0"/>
              </a:rPr>
              <a:t>smartphone</a:t>
            </a:r>
            <a:r>
              <a:rPr lang="en-US" dirty="0" smtClean="0">
                <a:latin typeface="Times New Roman" pitchFamily="18" charset="0"/>
                <a:cs typeface="Times New Roman" pitchFamily="18" charset="0"/>
              </a:rPr>
              <a:t> in your pocket everywhere you go! These devices are pretty intuitive to use as well.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t>
            </a:r>
            <a:r>
              <a:rPr lang="en-US" dirty="0" smtClean="0">
                <a:latin typeface="Times New Roman" pitchFamily="18" charset="0"/>
                <a:cs typeface="Times New Roman" pitchFamily="18" charset="0"/>
              </a:rPr>
              <a:t>consume less power and energy as compared to traditional computers.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mportant </a:t>
            </a:r>
            <a:r>
              <a:rPr lang="en-US" dirty="0" smtClean="0">
                <a:latin typeface="Times New Roman" pitchFamily="18" charset="0"/>
                <a:cs typeface="Times New Roman" pitchFamily="18" charset="0"/>
              </a:rPr>
              <a:t>feature is being cost effective! Being low cost, these products can reach a much larger part of the community.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his </a:t>
            </a:r>
            <a:r>
              <a:rPr lang="en-US" dirty="0" smtClean="0">
                <a:latin typeface="Times New Roman" pitchFamily="18" charset="0"/>
                <a:cs typeface="Times New Roman" pitchFamily="18" charset="0"/>
              </a:rPr>
              <a:t>makes them suitable for developer applications as well for development of new apps, testing, debugging, hardware development, hacking etc.</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OS (EOS)</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most important program that runs on a SBC to run other computer programs.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EOS </a:t>
            </a:r>
            <a:r>
              <a:rPr lang="en-US" dirty="0" smtClean="0">
                <a:latin typeface="Times New Roman" pitchFamily="18" charset="0"/>
                <a:cs typeface="Times New Roman" pitchFamily="18" charset="0"/>
              </a:rPr>
              <a:t>manages computer hardware and software resources and provides common services for computer programs, such as recognizing input from the keyboard, sending output to the display screen, keeping tracking of files and directories on the disk and controlling peripheral devices such as disk drives and printers. </a:t>
            </a:r>
          </a:p>
          <a:p>
            <a:r>
              <a:rPr lang="en-US" dirty="0" smtClean="0">
                <a:latin typeface="Times New Roman" pitchFamily="18" charset="0"/>
                <a:cs typeface="Times New Roman" pitchFamily="18" charset="0"/>
              </a:rPr>
              <a:t>Embedded </a:t>
            </a:r>
            <a:r>
              <a:rPr lang="en-US" dirty="0" smtClean="0">
                <a:latin typeface="Times New Roman" pitchFamily="18" charset="0"/>
                <a:cs typeface="Times New Roman" pitchFamily="18" charset="0"/>
              </a:rPr>
              <a:t>OS are designed to operate on small machine like PDA’s with less autonomy.</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choose Single Board Computer?</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ost </a:t>
            </a:r>
            <a:r>
              <a:rPr lang="en-US" dirty="0" smtClean="0">
                <a:latin typeface="Times New Roman" pitchFamily="18" charset="0"/>
                <a:cs typeface="Times New Roman" pitchFamily="18" charset="0"/>
              </a:rPr>
              <a:t>important factors to address in your SBC selection process:</a:t>
            </a:r>
          </a:p>
          <a:p>
            <a:pPr lvl="0"/>
            <a:r>
              <a:rPr lang="en-US" b="1" dirty="0" smtClean="0">
                <a:latin typeface="Times New Roman" pitchFamily="18" charset="0"/>
                <a:cs typeface="Times New Roman" pitchFamily="18" charset="0"/>
              </a:rPr>
              <a:t>Power </a:t>
            </a: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Form Factor</a:t>
            </a:r>
            <a:r>
              <a:rPr lang="en-US" dirty="0" smtClean="0">
                <a:latin typeface="Times New Roman" pitchFamily="18" charset="0"/>
                <a:cs typeface="Times New Roman" pitchFamily="18" charset="0"/>
              </a:rPr>
              <a:t>  </a:t>
            </a:r>
          </a:p>
          <a:p>
            <a:pPr lvl="0"/>
            <a:r>
              <a:rPr lang="en-US" b="1" dirty="0" smtClean="0">
                <a:latin typeface="Times New Roman" pitchFamily="18" charset="0"/>
                <a:cs typeface="Times New Roman" pitchFamily="18" charset="0"/>
              </a:rPr>
              <a:t>Backward pin compatibility</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Processor </a:t>
            </a:r>
            <a:r>
              <a:rPr lang="en-US" b="1" dirty="0" smtClean="0">
                <a:latin typeface="Times New Roman" pitchFamily="18" charset="0"/>
                <a:cs typeface="Times New Roman" pitchFamily="18" charset="0"/>
              </a:rPr>
              <a:t>choice</a:t>
            </a:r>
            <a:r>
              <a:rPr lang="en-US" dirty="0" smtClean="0">
                <a:latin typeface="Times New Roman" pitchFamily="18" charset="0"/>
                <a:cs typeface="Times New Roman" pitchFamily="18" charset="0"/>
              </a:rPr>
              <a:t> </a:t>
            </a:r>
          </a:p>
          <a:p>
            <a:pPr lvl="0"/>
            <a:r>
              <a:rPr lang="en-US" b="1" dirty="0" smtClean="0">
                <a:latin typeface="Times New Roman" pitchFamily="18" charset="0"/>
                <a:cs typeface="Times New Roman" pitchFamily="18" charset="0"/>
              </a:rPr>
              <a:t>Memory</a:t>
            </a:r>
            <a:r>
              <a:rPr lang="en-US" dirty="0" smtClean="0">
                <a:latin typeface="Times New Roman" pitchFamily="18" charset="0"/>
                <a:cs typeface="Times New Roman" pitchFamily="18" charset="0"/>
              </a:rPr>
              <a:t> </a:t>
            </a:r>
          </a:p>
          <a:p>
            <a:pPr lvl="0"/>
            <a:r>
              <a:rPr lang="en-US" b="1" dirty="0" smtClean="0">
                <a:latin typeface="Times New Roman" pitchFamily="18" charset="0"/>
                <a:cs typeface="Times New Roman" pitchFamily="18" charset="0"/>
              </a:rPr>
              <a:t>Operating system</a:t>
            </a:r>
            <a:r>
              <a:rPr lang="en-US" dirty="0" smtClean="0">
                <a:latin typeface="Times New Roman" pitchFamily="18" charset="0"/>
                <a:cs typeface="Times New Roman" pitchFamily="18" charset="0"/>
              </a:rPr>
              <a:t> </a:t>
            </a:r>
          </a:p>
          <a:p>
            <a:pPr lvl="0"/>
            <a:r>
              <a:rPr lang="en-US" b="1" dirty="0" smtClean="0">
                <a:latin typeface="Times New Roman" pitchFamily="18" charset="0"/>
                <a:cs typeface="Times New Roman" pitchFamily="18" charset="0"/>
              </a:rPr>
              <a:t>I/O complement </a:t>
            </a:r>
            <a:endParaRPr lang="en-US" dirty="0" smtClean="0">
              <a:latin typeface="Times New Roman" pitchFamily="18" charset="0"/>
              <a:cs typeface="Times New Roman" pitchFamily="18" charset="0"/>
            </a:endParaRPr>
          </a:p>
          <a:p>
            <a:pPr lvl="0"/>
            <a:r>
              <a:rPr lang="en-US" b="1" dirty="0" smtClean="0">
                <a:latin typeface="Times New Roman" pitchFamily="18" charset="0"/>
                <a:cs typeface="Times New Roman" pitchFamily="18" charset="0"/>
              </a:rPr>
              <a:t>Performance</a:t>
            </a:r>
            <a:r>
              <a:rPr lang="en-US" dirty="0" smtClean="0">
                <a:latin typeface="Times New Roman" pitchFamily="18" charset="0"/>
                <a:cs typeface="Times New Roman" pitchFamily="18" charset="0"/>
              </a:rPr>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Notable single board computers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Raspberry </a:t>
            </a:r>
            <a:r>
              <a:rPr lang="en-US" dirty="0" smtClean="0">
                <a:latin typeface="Times New Roman" pitchFamily="18" charset="0"/>
                <a:cs typeface="Times New Roman" pitchFamily="18" charset="0"/>
              </a:rPr>
              <a:t>Pi</a:t>
            </a:r>
          </a:p>
          <a:p>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Beagles (</a:t>
            </a:r>
            <a:r>
              <a:rPr lang="en-US" dirty="0" err="1" smtClean="0">
                <a:latin typeface="Times New Roman" pitchFamily="18" charset="0"/>
                <a:cs typeface="Times New Roman" pitchFamily="18" charset="0"/>
              </a:rPr>
              <a:t>BeagleBoard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BeagleBoard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BeagleBone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BeagleBone</a:t>
            </a:r>
            <a:r>
              <a:rPr lang="en-US" dirty="0" smtClean="0">
                <a:latin typeface="Times New Roman" pitchFamily="18" charset="0"/>
                <a:cs typeface="Times New Roman" pitchFamily="18" charset="0"/>
              </a:rPr>
              <a:t> Black</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PandaBoard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MK802</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MK808</a:t>
            </a:r>
          </a:p>
          <a:p>
            <a:r>
              <a:rPr lang="en-US" dirty="0" err="1" smtClean="0">
                <a:latin typeface="Times New Roman" pitchFamily="18" charset="0"/>
                <a:cs typeface="Times New Roman" pitchFamily="18" charset="0"/>
              </a:rPr>
              <a:t>Cubieboard</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MarsBoard</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Hackberry</a:t>
            </a:r>
          </a:p>
          <a:p>
            <a:r>
              <a:rPr lang="en-US" dirty="0" err="1" smtClean="0">
                <a:latin typeface="Times New Roman" pitchFamily="18" charset="0"/>
                <a:cs typeface="Times New Roman" pitchFamily="18" charset="0"/>
              </a:rPr>
              <a:t>Udoo</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Intel</a:t>
            </a:r>
            <a:r>
              <a:rPr lang="en-US" dirty="0" smtClean="0">
                <a:latin typeface="Times New Roman" pitchFamily="18" charset="0"/>
                <a:cs typeface="Times New Roman" pitchFamily="18" charset="0"/>
              </a:rPr>
              <a:t>® has also entered into the Open Source world with its Atom™ processor based </a:t>
            </a:r>
            <a:r>
              <a:rPr lang="en-US" dirty="0" err="1" smtClean="0">
                <a:latin typeface="Times New Roman" pitchFamily="18" charset="0"/>
                <a:cs typeface="Times New Roman" pitchFamily="18" charset="0"/>
              </a:rPr>
              <a:t>MinnowBoard</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Raspberry Pi</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838200" y="2133600"/>
            <a:ext cx="3952875" cy="3619500"/>
          </a:xfrm>
          <a:prstGeom prst="rect">
            <a:avLst/>
          </a:prstGeom>
          <a:noFill/>
          <a:ln w="9525">
            <a:noFill/>
            <a:miter lim="800000"/>
            <a:headEnd/>
            <a:tailEnd/>
          </a:ln>
        </p:spPr>
      </p:pic>
      <p:pic>
        <p:nvPicPr>
          <p:cNvPr id="5" name="Picture 4"/>
          <p:cNvPicPr/>
          <p:nvPr/>
        </p:nvPicPr>
        <p:blipFill>
          <a:blip r:embed="rId3"/>
          <a:srcRect l="24199" t="19658" r="49038" b="6268"/>
          <a:stretch>
            <a:fillRect/>
          </a:stretch>
        </p:blipFill>
        <p:spPr bwMode="auto">
          <a:xfrm>
            <a:off x="5562600" y="1524000"/>
            <a:ext cx="2994670" cy="466004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TotalTime>
  <Words>642</Words>
  <Application>Microsoft Office PowerPoint</Application>
  <PresentationFormat>On-screen Show (4:3)</PresentationFormat>
  <Paragraphs>109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Urban</vt:lpstr>
      <vt:lpstr>Introduction to Single Board Computer</vt:lpstr>
      <vt:lpstr>Agenda</vt:lpstr>
      <vt:lpstr>What are single board computers?</vt:lpstr>
      <vt:lpstr>Slide 4</vt:lpstr>
      <vt:lpstr>Why do we need them?</vt:lpstr>
      <vt:lpstr>Embedded OS (EOS)</vt:lpstr>
      <vt:lpstr>How to choose Single Board Computer?</vt:lpstr>
      <vt:lpstr>Notable single board computers</vt:lpstr>
      <vt:lpstr>Raspberry Pi</vt:lpstr>
      <vt:lpstr>Specification of Raspberry pi 3</vt:lpstr>
      <vt:lpstr>Slide 11</vt:lpstr>
      <vt:lpstr>Beagle Bone</vt:lpstr>
      <vt:lpstr>Slide 13</vt:lpstr>
      <vt:lpstr>Beagle Bone features</vt:lpstr>
      <vt:lpstr>General overview of BeagleBone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Single Board Computer</dc:title>
  <dc:creator>Hi user</dc:creator>
  <cp:lastModifiedBy>vairamani</cp:lastModifiedBy>
  <cp:revision>12</cp:revision>
  <dcterms:created xsi:type="dcterms:W3CDTF">2006-08-16T00:00:00Z</dcterms:created>
  <dcterms:modified xsi:type="dcterms:W3CDTF">2018-09-20T07:53:53Z</dcterms:modified>
</cp:coreProperties>
</file>